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League Spartan" charset="1" panose="00000800000000000000"/>
      <p:regular r:id="rId12"/>
    </p:embeddedFont>
    <p:embeddedFont>
      <p:font typeface="Poppins" charset="1" panose="00000500000000000000"/>
      <p:regular r:id="rId13"/>
    </p:embeddedFont>
    <p:embeddedFont>
      <p:font typeface="Poppins Bold"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3848558"/>
            <a:ext cx="12526970" cy="2965821"/>
          </a:xfrm>
          <a:prstGeom prst="rect">
            <a:avLst/>
          </a:prstGeom>
        </p:spPr>
        <p:txBody>
          <a:bodyPr anchor="t" rtlCol="false" tIns="0" lIns="0" bIns="0" rIns="0">
            <a:spAutoFit/>
          </a:bodyPr>
          <a:lstStyle/>
          <a:p>
            <a:pPr algn="l">
              <a:lnSpc>
                <a:spcPts val="11385"/>
              </a:lnSpc>
            </a:pPr>
            <a:r>
              <a:rPr lang="en-US" sz="11859" spc="-509">
                <a:solidFill>
                  <a:srgbClr val="FFFFFF"/>
                </a:solidFill>
                <a:latin typeface="League Spartan"/>
                <a:ea typeface="League Spartan"/>
                <a:cs typeface="League Spartan"/>
                <a:sym typeface="League Spartan"/>
              </a:rPr>
              <a:t>UBAH SAMPAH JADI UANG</a:t>
            </a:r>
          </a:p>
        </p:txBody>
      </p:sp>
      <p:sp>
        <p:nvSpPr>
          <p:cNvPr name="Freeform 3" id="3"/>
          <p:cNvSpPr/>
          <p:nvPr/>
        </p:nvSpPr>
        <p:spPr>
          <a:xfrm flipH="false" flipV="false" rot="0">
            <a:off x="8553784" y="5083608"/>
            <a:ext cx="4214939" cy="3819788"/>
          </a:xfrm>
          <a:custGeom>
            <a:avLst/>
            <a:gdLst/>
            <a:ahLst/>
            <a:cxnLst/>
            <a:rect r="r" b="b" t="t" l="l"/>
            <a:pathLst>
              <a:path h="3819788" w="4214939">
                <a:moveTo>
                  <a:pt x="0" y="0"/>
                </a:moveTo>
                <a:lnTo>
                  <a:pt x="4214939" y="0"/>
                </a:lnTo>
                <a:lnTo>
                  <a:pt x="4214939" y="3819788"/>
                </a:lnTo>
                <a:lnTo>
                  <a:pt x="0" y="3819788"/>
                </a:lnTo>
                <a:lnTo>
                  <a:pt x="0" y="0"/>
                </a:lnTo>
                <a:close/>
              </a:path>
            </a:pathLst>
          </a:custGeom>
          <a:blipFill>
            <a:blip r:embed="rId2"/>
            <a:stretch>
              <a:fillRect l="0" t="0" r="0" b="0"/>
            </a:stretch>
          </a:blipFill>
        </p:spPr>
      </p:sp>
      <p:sp>
        <p:nvSpPr>
          <p:cNvPr name="Freeform 4" id="4"/>
          <p:cNvSpPr/>
          <p:nvPr/>
        </p:nvSpPr>
        <p:spPr>
          <a:xfrm flipH="false" flipV="false" rot="0">
            <a:off x="-1819534" y="7205473"/>
            <a:ext cx="5189691" cy="4858849"/>
          </a:xfrm>
          <a:custGeom>
            <a:avLst/>
            <a:gdLst/>
            <a:ahLst/>
            <a:cxnLst/>
            <a:rect r="r" b="b" t="t" l="l"/>
            <a:pathLst>
              <a:path h="4858849" w="5189691">
                <a:moveTo>
                  <a:pt x="0" y="0"/>
                </a:moveTo>
                <a:lnTo>
                  <a:pt x="5189691" y="0"/>
                </a:lnTo>
                <a:lnTo>
                  <a:pt x="5189691" y="4858849"/>
                </a:lnTo>
                <a:lnTo>
                  <a:pt x="0" y="4858849"/>
                </a:lnTo>
                <a:lnTo>
                  <a:pt x="0" y="0"/>
                </a:lnTo>
                <a:close/>
              </a:path>
            </a:pathLst>
          </a:custGeom>
          <a:blipFill>
            <a:blip r:embed="rId3"/>
            <a:stretch>
              <a:fillRect l="0" t="0" r="0" b="0"/>
            </a:stretch>
          </a:blipFill>
        </p:spPr>
      </p:sp>
      <p:grpSp>
        <p:nvGrpSpPr>
          <p:cNvPr name="Group 5" id="5"/>
          <p:cNvGrpSpPr>
            <a:grpSpLocks noChangeAspect="true"/>
          </p:cNvGrpSpPr>
          <p:nvPr/>
        </p:nvGrpSpPr>
        <p:grpSpPr>
          <a:xfrm rot="1030447">
            <a:off x="13147796" y="1412866"/>
            <a:ext cx="4752783" cy="9404199"/>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9260" t="0" r="-145794"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5" id="15"/>
          <p:cNvSpPr txBox="true"/>
          <p:nvPr/>
        </p:nvSpPr>
        <p:spPr>
          <a:xfrm rot="0">
            <a:off x="904875" y="3848558"/>
            <a:ext cx="12526970" cy="2965821"/>
          </a:xfrm>
          <a:prstGeom prst="rect">
            <a:avLst/>
          </a:prstGeom>
        </p:spPr>
        <p:txBody>
          <a:bodyPr anchor="t" rtlCol="false" tIns="0" lIns="0" bIns="0" rIns="0">
            <a:spAutoFit/>
          </a:bodyPr>
          <a:lstStyle/>
          <a:p>
            <a:pPr algn="l">
              <a:lnSpc>
                <a:spcPts val="11385"/>
              </a:lnSpc>
            </a:pPr>
            <a:r>
              <a:rPr lang="en-US" sz="11859" spc="-509">
                <a:solidFill>
                  <a:srgbClr val="FFFFFF"/>
                </a:solidFill>
                <a:latin typeface="League Spartan"/>
                <a:ea typeface="League Spartan"/>
                <a:cs typeface="League Spartan"/>
                <a:sym typeface="League Spartan"/>
              </a:rPr>
              <a:t>UBAH SAMPAH JADI UANG</a:t>
            </a:r>
          </a:p>
        </p:txBody>
      </p:sp>
      <p:grpSp>
        <p:nvGrpSpPr>
          <p:cNvPr name="Group 16" id="16"/>
          <p:cNvGrpSpPr/>
          <p:nvPr/>
        </p:nvGrpSpPr>
        <p:grpSpPr>
          <a:xfrm rot="0">
            <a:off x="1028700" y="1028700"/>
            <a:ext cx="3609120" cy="769820"/>
            <a:chOff x="0" y="0"/>
            <a:chExt cx="950550" cy="202751"/>
          </a:xfrm>
        </p:grpSpPr>
        <p:sp>
          <p:nvSpPr>
            <p:cNvPr name="Freeform 17" id="17"/>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18" id="18"/>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1219911" y="9389153"/>
            <a:ext cx="10645424" cy="424815"/>
          </a:xfrm>
          <a:prstGeom prst="rect">
            <a:avLst/>
          </a:prstGeom>
        </p:spPr>
        <p:txBody>
          <a:bodyPr anchor="t" rtlCol="false" tIns="0" lIns="0" bIns="0" rIns="0">
            <a:spAutoFit/>
          </a:bodyPr>
          <a:lstStyle/>
          <a:p>
            <a:pPr algn="just">
              <a:lnSpc>
                <a:spcPts val="3359"/>
              </a:lnSpc>
              <a:spcBef>
                <a:spcPct val="0"/>
              </a:spcBef>
            </a:pPr>
            <a:r>
              <a:rPr lang="en-US" sz="2400" spc="-103">
                <a:solidFill>
                  <a:srgbClr val="FFFFFF"/>
                </a:solidFill>
                <a:latin typeface="Poppins"/>
                <a:ea typeface="Poppins"/>
                <a:cs typeface="Poppins"/>
                <a:sym typeface="Poppins"/>
              </a:rPr>
              <a:t>📌 Website tentang dampak dan hasil yang  bisa diperbuat oleh sampah</a:t>
            </a:r>
          </a:p>
        </p:txBody>
      </p:sp>
      <p:sp>
        <p:nvSpPr>
          <p:cNvPr name="TextBox 20" id="20"/>
          <p:cNvSpPr txBox="true"/>
          <p:nvPr/>
        </p:nvSpPr>
        <p:spPr>
          <a:xfrm rot="0">
            <a:off x="102870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grpSp>
        <p:nvGrpSpPr>
          <p:cNvPr name="Group 3" id="3"/>
          <p:cNvGrpSpPr/>
          <p:nvPr/>
        </p:nvGrpSpPr>
        <p:grpSpPr>
          <a:xfrm rot="0">
            <a:off x="1028700" y="1028700"/>
            <a:ext cx="3609120" cy="769820"/>
            <a:chOff x="0" y="0"/>
            <a:chExt cx="950550" cy="202751"/>
          </a:xfrm>
        </p:grpSpPr>
        <p:sp>
          <p:nvSpPr>
            <p:cNvPr name="Freeform 4" id="4"/>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5473945"/>
            <a:ext cx="9508161" cy="3784355"/>
            <a:chOff x="0" y="0"/>
            <a:chExt cx="2504207" cy="996703"/>
          </a:xfrm>
        </p:grpSpPr>
        <p:sp>
          <p:nvSpPr>
            <p:cNvPr name="Freeform 7" id="7"/>
            <p:cNvSpPr/>
            <p:nvPr/>
          </p:nvSpPr>
          <p:spPr>
            <a:xfrm flipH="false" flipV="false" rot="0">
              <a:off x="0" y="0"/>
              <a:ext cx="2504207" cy="996703"/>
            </a:xfrm>
            <a:custGeom>
              <a:avLst/>
              <a:gdLst/>
              <a:ahLst/>
              <a:cxnLst/>
              <a:rect r="r" b="b" t="t" l="l"/>
              <a:pathLst>
                <a:path h="996703" w="2504207">
                  <a:moveTo>
                    <a:pt x="72467" y="0"/>
                  </a:moveTo>
                  <a:lnTo>
                    <a:pt x="2431740" y="0"/>
                  </a:lnTo>
                  <a:cubicBezTo>
                    <a:pt x="2471762" y="0"/>
                    <a:pt x="2504207" y="32445"/>
                    <a:pt x="2504207" y="72467"/>
                  </a:cubicBezTo>
                  <a:lnTo>
                    <a:pt x="2504207" y="924235"/>
                  </a:lnTo>
                  <a:cubicBezTo>
                    <a:pt x="2504207" y="964258"/>
                    <a:pt x="2471762" y="996703"/>
                    <a:pt x="2431740" y="996703"/>
                  </a:cubicBezTo>
                  <a:lnTo>
                    <a:pt x="72467" y="996703"/>
                  </a:lnTo>
                  <a:cubicBezTo>
                    <a:pt x="32445" y="996703"/>
                    <a:pt x="0" y="964258"/>
                    <a:pt x="0" y="924235"/>
                  </a:cubicBezTo>
                  <a:lnTo>
                    <a:pt x="0" y="72467"/>
                  </a:lnTo>
                  <a:cubicBezTo>
                    <a:pt x="0" y="32445"/>
                    <a:pt x="32445" y="0"/>
                    <a:pt x="72467"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66675"/>
              <a:ext cx="2504207" cy="1063378"/>
            </a:xfrm>
            <a:prstGeom prst="rect">
              <a:avLst/>
            </a:prstGeom>
          </p:spPr>
          <p:txBody>
            <a:bodyPr anchor="ctr" rtlCol="false" tIns="50800" lIns="50800" bIns="50800" rIns="50800"/>
            <a:lstStyle/>
            <a:p>
              <a:pPr algn="ctr">
                <a:lnSpc>
                  <a:spcPts val="3359"/>
                </a:lnSpc>
              </a:pPr>
            </a:p>
          </p:txBody>
        </p:sp>
      </p:grpSp>
      <p:grpSp>
        <p:nvGrpSpPr>
          <p:cNvPr name="Group 9" id="9"/>
          <p:cNvGrpSpPr>
            <a:grpSpLocks noChangeAspect="true"/>
          </p:cNvGrpSpPr>
          <p:nvPr/>
        </p:nvGrpSpPr>
        <p:grpSpPr>
          <a:xfrm rot="0">
            <a:off x="9144000" y="3222801"/>
            <a:ext cx="5472162" cy="10827614"/>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57491" t="0" r="-67157"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9" id="19"/>
          <p:cNvSpPr/>
          <p:nvPr/>
        </p:nvSpPr>
        <p:spPr>
          <a:xfrm flipH="false" flipV="false" rot="0">
            <a:off x="16157205" y="8142470"/>
            <a:ext cx="1102095" cy="1102095"/>
          </a:xfrm>
          <a:custGeom>
            <a:avLst/>
            <a:gdLst/>
            <a:ahLst/>
            <a:cxnLst/>
            <a:rect r="r" b="b" t="t" l="l"/>
            <a:pathLst>
              <a:path h="1102095" w="1102095">
                <a:moveTo>
                  <a:pt x="0" y="0"/>
                </a:moveTo>
                <a:lnTo>
                  <a:pt x="1102095" y="0"/>
                </a:lnTo>
                <a:lnTo>
                  <a:pt x="1102095" y="1102096"/>
                </a:lnTo>
                <a:lnTo>
                  <a:pt x="0" y="1102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8582025" y="1219200"/>
            <a:ext cx="9144000" cy="1007526"/>
          </a:xfrm>
          <a:prstGeom prst="rect">
            <a:avLst/>
          </a:prstGeom>
        </p:spPr>
        <p:txBody>
          <a:bodyPr anchor="t" rtlCol="false" tIns="0" lIns="0" bIns="0" rIns="0">
            <a:spAutoFit/>
          </a:bodyPr>
          <a:lstStyle/>
          <a:p>
            <a:pPr algn="l">
              <a:lnSpc>
                <a:spcPts val="7578"/>
              </a:lnSpc>
            </a:pPr>
            <a:r>
              <a:rPr lang="en-US" sz="7894">
                <a:solidFill>
                  <a:srgbClr val="FFFFFF"/>
                </a:solidFill>
                <a:latin typeface="League Spartan"/>
                <a:ea typeface="League Spartan"/>
                <a:cs typeface="League Spartan"/>
                <a:sym typeface="League Spartan"/>
              </a:rPr>
              <a:t>POTENSI WEBSITE</a:t>
            </a:r>
          </a:p>
        </p:txBody>
      </p:sp>
      <p:sp>
        <p:nvSpPr>
          <p:cNvPr name="TextBox 21" id="21"/>
          <p:cNvSpPr txBox="true"/>
          <p:nvPr/>
        </p:nvSpPr>
        <p:spPr>
          <a:xfrm rot="0">
            <a:off x="1648416" y="6052598"/>
            <a:ext cx="5674526" cy="843915"/>
          </a:xfrm>
          <a:prstGeom prst="rect">
            <a:avLst/>
          </a:prstGeom>
        </p:spPr>
        <p:txBody>
          <a:bodyPr anchor="t" rtlCol="false" tIns="0" lIns="0" bIns="0" rIns="0">
            <a:spAutoFit/>
          </a:bodyPr>
          <a:lstStyle/>
          <a:p>
            <a:pPr algn="l">
              <a:lnSpc>
                <a:spcPts val="3359"/>
              </a:lnSpc>
              <a:spcBef>
                <a:spcPct val="0"/>
              </a:spcBef>
            </a:pPr>
            <a:r>
              <a:rPr lang="en-US" b="true" sz="2400" spc="-103">
                <a:solidFill>
                  <a:srgbClr val="FFFFFF"/>
                </a:solidFill>
                <a:latin typeface="Poppins Bold"/>
                <a:ea typeface="Poppins Bold"/>
                <a:cs typeface="Poppins Bold"/>
                <a:sym typeface="Poppins Bold"/>
              </a:rPr>
              <a:t>Potensi Apa yang bisa ditimbulkan oleh website ini ?</a:t>
            </a:r>
          </a:p>
        </p:txBody>
      </p:sp>
      <p:sp>
        <p:nvSpPr>
          <p:cNvPr name="TextBox 22" id="22"/>
          <p:cNvSpPr txBox="true"/>
          <p:nvPr/>
        </p:nvSpPr>
        <p:spPr>
          <a:xfrm rot="0">
            <a:off x="1648416" y="7139541"/>
            <a:ext cx="5674526" cy="1002665"/>
          </a:xfrm>
          <a:prstGeom prst="rect">
            <a:avLst/>
          </a:prstGeom>
        </p:spPr>
        <p:txBody>
          <a:bodyPr anchor="t" rtlCol="false" tIns="0" lIns="0" bIns="0" rIns="0">
            <a:spAutoFit/>
          </a:bodyPr>
          <a:lstStyle/>
          <a:p>
            <a:pPr algn="l">
              <a:lnSpc>
                <a:spcPts val="1960"/>
              </a:lnSpc>
              <a:spcBef>
                <a:spcPct val="0"/>
              </a:spcBef>
            </a:pPr>
            <a:r>
              <a:rPr lang="en-US" sz="1400" spc="-60">
                <a:solidFill>
                  <a:srgbClr val="FFFFFF"/>
                </a:solidFill>
                <a:latin typeface="Poppins"/>
                <a:ea typeface="Poppins"/>
                <a:cs typeface="Poppins"/>
                <a:sym typeface="Poppins"/>
              </a:rPr>
              <a:t>Potensi yang dapat di timbulkan di daerah saya tentang website ini, adalah supaya warga desa sumberjo kecamatan Wonomulyo, agar mereka tidak membuang sampah sembarangan, hingga warga sekitar pun tau bahaya apa yang dapat ditimbulkan oleh sampah.</a:t>
            </a:r>
          </a:p>
        </p:txBody>
      </p:sp>
    </p:spTree>
  </p:cSld>
  <p:clrMapOvr>
    <a:masterClrMapping/>
  </p:clrMapOvr>
  <p:transition spd="slow">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3650180" y="1028700"/>
            <a:ext cx="3609120" cy="769820"/>
            <a:chOff x="0" y="0"/>
            <a:chExt cx="950550" cy="202751"/>
          </a:xfrm>
        </p:grpSpPr>
        <p:sp>
          <p:nvSpPr>
            <p:cNvPr name="Freeform 3" id="3"/>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2791838"/>
            <a:ext cx="5254844" cy="6466462"/>
            <a:chOff x="0" y="0"/>
            <a:chExt cx="1383992" cy="1703101"/>
          </a:xfrm>
        </p:grpSpPr>
        <p:sp>
          <p:nvSpPr>
            <p:cNvPr name="Freeform 6" id="6"/>
            <p:cNvSpPr/>
            <p:nvPr/>
          </p:nvSpPr>
          <p:spPr>
            <a:xfrm flipH="false" flipV="false" rot="0">
              <a:off x="0" y="0"/>
              <a:ext cx="1383992" cy="1703101"/>
            </a:xfrm>
            <a:custGeom>
              <a:avLst/>
              <a:gdLst/>
              <a:ahLst/>
              <a:cxnLst/>
              <a:rect r="r" b="b" t="t" l="l"/>
              <a:pathLst>
                <a:path h="1703101" w="1383992">
                  <a:moveTo>
                    <a:pt x="42725" y="0"/>
                  </a:moveTo>
                  <a:lnTo>
                    <a:pt x="1341266" y="0"/>
                  </a:lnTo>
                  <a:cubicBezTo>
                    <a:pt x="1352598" y="0"/>
                    <a:pt x="1363465" y="4501"/>
                    <a:pt x="1371478" y="12514"/>
                  </a:cubicBezTo>
                  <a:cubicBezTo>
                    <a:pt x="1379490" y="20527"/>
                    <a:pt x="1383992" y="31394"/>
                    <a:pt x="1383992" y="42725"/>
                  </a:cubicBezTo>
                  <a:lnTo>
                    <a:pt x="1383992" y="1660376"/>
                  </a:lnTo>
                  <a:cubicBezTo>
                    <a:pt x="1383992" y="1671707"/>
                    <a:pt x="1379490" y="1682574"/>
                    <a:pt x="1371478" y="1690587"/>
                  </a:cubicBezTo>
                  <a:cubicBezTo>
                    <a:pt x="1363465" y="1698600"/>
                    <a:pt x="1352598" y="1703101"/>
                    <a:pt x="1341266" y="1703101"/>
                  </a:cubicBezTo>
                  <a:lnTo>
                    <a:pt x="42725" y="1703101"/>
                  </a:lnTo>
                  <a:cubicBezTo>
                    <a:pt x="31394" y="1703101"/>
                    <a:pt x="20527" y="1698600"/>
                    <a:pt x="12514" y="1690587"/>
                  </a:cubicBezTo>
                  <a:cubicBezTo>
                    <a:pt x="4501" y="1682574"/>
                    <a:pt x="0" y="1671707"/>
                    <a:pt x="0" y="1660376"/>
                  </a:cubicBezTo>
                  <a:lnTo>
                    <a:pt x="0" y="42725"/>
                  </a:lnTo>
                  <a:cubicBezTo>
                    <a:pt x="0" y="31394"/>
                    <a:pt x="4501" y="20527"/>
                    <a:pt x="12514" y="12514"/>
                  </a:cubicBezTo>
                  <a:cubicBezTo>
                    <a:pt x="20527" y="4501"/>
                    <a:pt x="31394" y="0"/>
                    <a:pt x="42725" y="0"/>
                  </a:cubicBezTo>
                  <a:close/>
                </a:path>
              </a:pathLst>
            </a:custGeom>
            <a:solidFill>
              <a:srgbClr val="000000">
                <a:alpha val="0"/>
              </a:srgbClr>
            </a:solidFill>
            <a:ln w="19050" cap="rnd">
              <a:solidFill>
                <a:srgbClr val="FFFFFF"/>
              </a:solidFill>
              <a:prstDash val="solid"/>
              <a:round/>
            </a:ln>
          </p:spPr>
        </p:sp>
        <p:sp>
          <p:nvSpPr>
            <p:cNvPr name="TextBox 7" id="7"/>
            <p:cNvSpPr txBox="true"/>
            <p:nvPr/>
          </p:nvSpPr>
          <p:spPr>
            <a:xfrm>
              <a:off x="0" y="-66675"/>
              <a:ext cx="1383992" cy="176977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528915" y="1028700"/>
            <a:ext cx="769820" cy="769820"/>
          </a:xfrm>
          <a:custGeom>
            <a:avLst/>
            <a:gdLst/>
            <a:ahLst/>
            <a:cxnLst/>
            <a:rect r="r" b="b" t="t" l="l"/>
            <a:pathLst>
              <a:path h="769820" w="769820">
                <a:moveTo>
                  <a:pt x="0" y="0"/>
                </a:moveTo>
                <a:lnTo>
                  <a:pt x="769821" y="0"/>
                </a:lnTo>
                <a:lnTo>
                  <a:pt x="769821" y="769820"/>
                </a:lnTo>
                <a:lnTo>
                  <a:pt x="0" y="769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8065367" y="3984771"/>
            <a:ext cx="9193933" cy="5273529"/>
            <a:chOff x="0" y="0"/>
            <a:chExt cx="7981950" cy="4578350"/>
          </a:xfrm>
        </p:grpSpPr>
        <p:sp>
          <p:nvSpPr>
            <p:cNvPr name="Freeform 10" id="1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1" id="1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2" id="1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3" id="1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4" id="1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41778" r="-19349" b="-112492"/>
              </a:stretch>
            </a:blipFill>
          </p:spPr>
        </p:sp>
      </p:grpSp>
      <p:sp>
        <p:nvSpPr>
          <p:cNvPr name="TextBox 15" id="15"/>
          <p:cNvSpPr txBox="true"/>
          <p:nvPr/>
        </p:nvSpPr>
        <p:spPr>
          <a:xfrm rot="0">
            <a:off x="7551017" y="1182786"/>
            <a:ext cx="10222633" cy="2142114"/>
          </a:xfrm>
          <a:prstGeom prst="rect">
            <a:avLst/>
          </a:prstGeom>
        </p:spPr>
        <p:txBody>
          <a:bodyPr anchor="t" rtlCol="false" tIns="0" lIns="0" bIns="0" rIns="0">
            <a:spAutoFit/>
          </a:bodyPr>
          <a:lstStyle/>
          <a:p>
            <a:pPr algn="l">
              <a:lnSpc>
                <a:spcPts val="8235"/>
              </a:lnSpc>
            </a:pPr>
            <a:r>
              <a:rPr lang="en-US" sz="8578">
                <a:solidFill>
                  <a:srgbClr val="FFFFFF"/>
                </a:solidFill>
                <a:latin typeface="League Spartan"/>
                <a:ea typeface="League Spartan"/>
                <a:cs typeface="League Spartan"/>
                <a:sym typeface="League Spartan"/>
              </a:rPr>
              <a:t>DAMPAK</a:t>
            </a:r>
          </a:p>
          <a:p>
            <a:pPr algn="l">
              <a:lnSpc>
                <a:spcPts val="8235"/>
              </a:lnSpc>
            </a:pPr>
            <a:r>
              <a:rPr lang="en-US" sz="8578">
                <a:solidFill>
                  <a:srgbClr val="FFFFFF"/>
                </a:solidFill>
                <a:latin typeface="League Spartan"/>
                <a:ea typeface="League Spartan"/>
                <a:cs typeface="League Spartan"/>
                <a:sym typeface="League Spartan"/>
              </a:rPr>
              <a:t>BAHAYA SAMPAH</a:t>
            </a:r>
          </a:p>
        </p:txBody>
      </p:sp>
      <p:sp>
        <p:nvSpPr>
          <p:cNvPr name="TextBox 16" id="16"/>
          <p:cNvSpPr txBox="true"/>
          <p:nvPr/>
        </p:nvSpPr>
        <p:spPr>
          <a:xfrm rot="0">
            <a:off x="1365018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sp>
        <p:nvSpPr>
          <p:cNvPr name="TextBox 17" id="17"/>
          <p:cNvSpPr txBox="true"/>
          <p:nvPr/>
        </p:nvSpPr>
        <p:spPr>
          <a:xfrm rot="0">
            <a:off x="1028700" y="954738"/>
            <a:ext cx="3764448" cy="843915"/>
          </a:xfrm>
          <a:prstGeom prst="rect">
            <a:avLst/>
          </a:prstGeom>
        </p:spPr>
        <p:txBody>
          <a:bodyPr anchor="t" rtlCol="false" tIns="0" lIns="0" bIns="0" rIns="0">
            <a:spAutoFit/>
          </a:bodyPr>
          <a:lstStyle/>
          <a:p>
            <a:pPr algn="l">
              <a:lnSpc>
                <a:spcPts val="3359"/>
              </a:lnSpc>
              <a:spcBef>
                <a:spcPct val="0"/>
              </a:spcBef>
            </a:pPr>
            <a:r>
              <a:rPr lang="en-US" b="true" sz="2400" spc="-103">
                <a:solidFill>
                  <a:srgbClr val="FFFFFF"/>
                </a:solidFill>
                <a:latin typeface="Poppins Bold"/>
                <a:ea typeface="Poppins Bold"/>
                <a:cs typeface="Poppins Bold"/>
                <a:sym typeface="Poppins Bold"/>
              </a:rPr>
              <a:t>Dampak membuang sampah sembarangan :</a:t>
            </a:r>
          </a:p>
        </p:txBody>
      </p:sp>
      <p:grpSp>
        <p:nvGrpSpPr>
          <p:cNvPr name="Group 18" id="18"/>
          <p:cNvGrpSpPr/>
          <p:nvPr/>
        </p:nvGrpSpPr>
        <p:grpSpPr>
          <a:xfrm rot="0">
            <a:off x="1564556" y="3984771"/>
            <a:ext cx="4183132" cy="3929881"/>
            <a:chOff x="0" y="0"/>
            <a:chExt cx="5577509" cy="5239841"/>
          </a:xfrm>
        </p:grpSpPr>
        <p:sp>
          <p:nvSpPr>
            <p:cNvPr name="TextBox 19" id="19"/>
            <p:cNvSpPr txBox="true"/>
            <p:nvPr/>
          </p:nvSpPr>
          <p:spPr>
            <a:xfrm rot="0">
              <a:off x="0" y="-47625"/>
              <a:ext cx="5577509" cy="330412"/>
            </a:xfrm>
            <a:prstGeom prst="rect">
              <a:avLst/>
            </a:prstGeom>
          </p:spPr>
          <p:txBody>
            <a:bodyPr anchor="t" rtlCol="false" tIns="0" lIns="0" bIns="0" rIns="0">
              <a:spAutoFit/>
            </a:bodyPr>
            <a:lstStyle/>
            <a:p>
              <a:pPr algn="l">
                <a:lnSpc>
                  <a:spcPts val="1960"/>
                </a:lnSpc>
                <a:spcBef>
                  <a:spcPct val="0"/>
                </a:spcBef>
              </a:pPr>
              <a:r>
                <a:rPr lang="en-US" b="true" sz="1400" spc="-60">
                  <a:solidFill>
                    <a:srgbClr val="FFFFFF"/>
                  </a:solidFill>
                  <a:latin typeface="Poppins Bold"/>
                  <a:ea typeface="Poppins Bold"/>
                  <a:cs typeface="Poppins Bold"/>
                  <a:sym typeface="Poppins Bold"/>
                </a:rPr>
                <a:t>Menyebabkan penyakit</a:t>
              </a:r>
            </a:p>
          </p:txBody>
        </p:sp>
        <p:sp>
          <p:nvSpPr>
            <p:cNvPr name="TextBox 20" id="20"/>
            <p:cNvSpPr txBox="true"/>
            <p:nvPr/>
          </p:nvSpPr>
          <p:spPr>
            <a:xfrm rot="0">
              <a:off x="0" y="328340"/>
              <a:ext cx="5577509" cy="990812"/>
            </a:xfrm>
            <a:prstGeom prst="rect">
              <a:avLst/>
            </a:prstGeom>
          </p:spPr>
          <p:txBody>
            <a:bodyPr anchor="t" rtlCol="false" tIns="0" lIns="0" bIns="0" rIns="0">
              <a:spAutoFit/>
            </a:bodyPr>
            <a:lstStyle/>
            <a:p>
              <a:pPr algn="l">
                <a:lnSpc>
                  <a:spcPts val="1960"/>
                </a:lnSpc>
                <a:spcBef>
                  <a:spcPct val="0"/>
                </a:spcBef>
              </a:pPr>
              <a:r>
                <a:rPr lang="en-US" sz="1400" spc="-60">
                  <a:solidFill>
                    <a:srgbClr val="FFFFFF"/>
                  </a:solidFill>
                  <a:latin typeface="Poppins"/>
                  <a:ea typeface="Poppins"/>
                  <a:cs typeface="Poppins"/>
                  <a:sym typeface="Poppins"/>
                </a:rPr>
                <a:t>Sampah yang dibuang sembarangan dapat menyebabkan penyakit, sehingga lingkungan menjadi sarang penyakit </a:t>
              </a:r>
            </a:p>
          </p:txBody>
        </p:sp>
        <p:sp>
          <p:nvSpPr>
            <p:cNvPr name="TextBox 21" id="21"/>
            <p:cNvSpPr txBox="true"/>
            <p:nvPr/>
          </p:nvSpPr>
          <p:spPr>
            <a:xfrm rot="0">
              <a:off x="0" y="1912720"/>
              <a:ext cx="5577509" cy="330412"/>
            </a:xfrm>
            <a:prstGeom prst="rect">
              <a:avLst/>
            </a:prstGeom>
          </p:spPr>
          <p:txBody>
            <a:bodyPr anchor="t" rtlCol="false" tIns="0" lIns="0" bIns="0" rIns="0">
              <a:spAutoFit/>
            </a:bodyPr>
            <a:lstStyle/>
            <a:p>
              <a:pPr algn="l">
                <a:lnSpc>
                  <a:spcPts val="1960"/>
                </a:lnSpc>
                <a:spcBef>
                  <a:spcPct val="0"/>
                </a:spcBef>
              </a:pPr>
              <a:r>
                <a:rPr lang="en-US" b="true" sz="1400" spc="-60">
                  <a:solidFill>
                    <a:srgbClr val="FFFFFF"/>
                  </a:solidFill>
                  <a:latin typeface="Poppins Bold"/>
                  <a:ea typeface="Poppins Bold"/>
                  <a:cs typeface="Poppins Bold"/>
                  <a:sym typeface="Poppins Bold"/>
                </a:rPr>
                <a:t>Menyebabkan kebanjiran</a:t>
              </a:r>
            </a:p>
          </p:txBody>
        </p:sp>
        <p:sp>
          <p:nvSpPr>
            <p:cNvPr name="TextBox 22" id="22"/>
            <p:cNvSpPr txBox="true"/>
            <p:nvPr/>
          </p:nvSpPr>
          <p:spPr>
            <a:xfrm rot="0">
              <a:off x="0" y="2288685"/>
              <a:ext cx="5577509" cy="990812"/>
            </a:xfrm>
            <a:prstGeom prst="rect">
              <a:avLst/>
            </a:prstGeom>
          </p:spPr>
          <p:txBody>
            <a:bodyPr anchor="t" rtlCol="false" tIns="0" lIns="0" bIns="0" rIns="0">
              <a:spAutoFit/>
            </a:bodyPr>
            <a:lstStyle/>
            <a:p>
              <a:pPr algn="l">
                <a:lnSpc>
                  <a:spcPts val="1960"/>
                </a:lnSpc>
                <a:spcBef>
                  <a:spcPct val="0"/>
                </a:spcBef>
              </a:pPr>
              <a:r>
                <a:rPr lang="en-US" sz="1400" spc="-60">
                  <a:solidFill>
                    <a:srgbClr val="FFFFFF"/>
                  </a:solidFill>
                  <a:latin typeface="Poppins"/>
                  <a:ea typeface="Poppins"/>
                  <a:cs typeface="Poppins"/>
                  <a:sym typeface="Poppins"/>
                </a:rPr>
                <a:t>Membuang sampah di selokan, dan sungai dapat menyebabkan kebanjiran karena dapat membuat saluran air terbendung oleh sampah</a:t>
              </a:r>
            </a:p>
          </p:txBody>
        </p:sp>
        <p:sp>
          <p:nvSpPr>
            <p:cNvPr name="TextBox 23" id="23"/>
            <p:cNvSpPr txBox="true"/>
            <p:nvPr/>
          </p:nvSpPr>
          <p:spPr>
            <a:xfrm rot="0">
              <a:off x="0" y="3873065"/>
              <a:ext cx="5577509" cy="330412"/>
            </a:xfrm>
            <a:prstGeom prst="rect">
              <a:avLst/>
            </a:prstGeom>
          </p:spPr>
          <p:txBody>
            <a:bodyPr anchor="t" rtlCol="false" tIns="0" lIns="0" bIns="0" rIns="0">
              <a:spAutoFit/>
            </a:bodyPr>
            <a:lstStyle/>
            <a:p>
              <a:pPr algn="l">
                <a:lnSpc>
                  <a:spcPts val="1960"/>
                </a:lnSpc>
                <a:spcBef>
                  <a:spcPct val="0"/>
                </a:spcBef>
              </a:pPr>
              <a:r>
                <a:rPr lang="en-US" b="true" sz="1400" spc="-60">
                  <a:solidFill>
                    <a:srgbClr val="FFFFFF"/>
                  </a:solidFill>
                  <a:latin typeface="Poppins Bold"/>
                  <a:ea typeface="Poppins Bold"/>
                  <a:cs typeface="Poppins Bold"/>
                  <a:sym typeface="Poppins Bold"/>
                </a:rPr>
                <a:t>Menyebabkan ekosistem laut rusak</a:t>
              </a:r>
            </a:p>
          </p:txBody>
        </p:sp>
        <p:sp>
          <p:nvSpPr>
            <p:cNvPr name="TextBox 24" id="24"/>
            <p:cNvSpPr txBox="true"/>
            <p:nvPr/>
          </p:nvSpPr>
          <p:spPr>
            <a:xfrm rot="0">
              <a:off x="0" y="4249030"/>
              <a:ext cx="5577509" cy="990812"/>
            </a:xfrm>
            <a:prstGeom prst="rect">
              <a:avLst/>
            </a:prstGeom>
          </p:spPr>
          <p:txBody>
            <a:bodyPr anchor="t" rtlCol="false" tIns="0" lIns="0" bIns="0" rIns="0">
              <a:spAutoFit/>
            </a:bodyPr>
            <a:lstStyle/>
            <a:p>
              <a:pPr algn="l">
                <a:lnSpc>
                  <a:spcPts val="1960"/>
                </a:lnSpc>
                <a:spcBef>
                  <a:spcPct val="0"/>
                </a:spcBef>
              </a:pPr>
              <a:r>
                <a:rPr lang="en-US" sz="1400" spc="-60">
                  <a:solidFill>
                    <a:srgbClr val="FFFFFF"/>
                  </a:solidFill>
                  <a:latin typeface="Poppins"/>
                  <a:ea typeface="Poppins"/>
                  <a:cs typeface="Poppins"/>
                  <a:sym typeface="Poppins"/>
                </a:rPr>
                <a:t>Membuang sampah di laut bisa membuat ikan ikan mati, rusaknya terumbu karang sehingga ekosistem akan rusak</a:t>
              </a:r>
            </a:p>
          </p:txBody>
        </p:sp>
      </p:grpSp>
    </p:spTree>
  </p:cSld>
  <p:clrMapOvr>
    <a:masterClrMapping/>
  </p:clrMapOvr>
  <p:transition spd="slow">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365018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grpSp>
        <p:nvGrpSpPr>
          <p:cNvPr name="Group 3" id="3"/>
          <p:cNvGrpSpPr/>
          <p:nvPr/>
        </p:nvGrpSpPr>
        <p:grpSpPr>
          <a:xfrm rot="0">
            <a:off x="13650180" y="1028700"/>
            <a:ext cx="3609120" cy="769820"/>
            <a:chOff x="0" y="0"/>
            <a:chExt cx="950550" cy="202751"/>
          </a:xfrm>
        </p:grpSpPr>
        <p:sp>
          <p:nvSpPr>
            <p:cNvPr name="Freeform 4" id="4"/>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21915" y="-690022"/>
            <a:ext cx="5879926" cy="3876891"/>
            <a:chOff x="0" y="0"/>
            <a:chExt cx="808049" cy="532782"/>
          </a:xfrm>
        </p:grpSpPr>
        <p:sp>
          <p:nvSpPr>
            <p:cNvPr name="Freeform 7" id="7"/>
            <p:cNvSpPr/>
            <p:nvPr/>
          </p:nvSpPr>
          <p:spPr>
            <a:xfrm flipH="false" flipV="false" rot="0">
              <a:off x="0" y="0"/>
              <a:ext cx="808049" cy="532782"/>
            </a:xfrm>
            <a:custGeom>
              <a:avLst/>
              <a:gdLst/>
              <a:ahLst/>
              <a:cxnLst/>
              <a:rect r="r" b="b" t="t" l="l"/>
              <a:pathLst>
                <a:path h="532782" w="808049">
                  <a:moveTo>
                    <a:pt x="105334" y="0"/>
                  </a:moveTo>
                  <a:lnTo>
                    <a:pt x="702715" y="0"/>
                  </a:lnTo>
                  <a:cubicBezTo>
                    <a:pt x="760890" y="0"/>
                    <a:pt x="808049" y="47159"/>
                    <a:pt x="808049" y="105334"/>
                  </a:cubicBezTo>
                  <a:lnTo>
                    <a:pt x="808049" y="427448"/>
                  </a:lnTo>
                  <a:cubicBezTo>
                    <a:pt x="808049" y="485622"/>
                    <a:pt x="760890" y="532782"/>
                    <a:pt x="702715" y="532782"/>
                  </a:cubicBezTo>
                  <a:lnTo>
                    <a:pt x="105334" y="532782"/>
                  </a:lnTo>
                  <a:cubicBezTo>
                    <a:pt x="47159" y="532782"/>
                    <a:pt x="0" y="485622"/>
                    <a:pt x="0" y="427448"/>
                  </a:cubicBezTo>
                  <a:lnTo>
                    <a:pt x="0" y="105334"/>
                  </a:lnTo>
                  <a:cubicBezTo>
                    <a:pt x="0" y="47159"/>
                    <a:pt x="47159" y="0"/>
                    <a:pt x="105334" y="0"/>
                  </a:cubicBezTo>
                  <a:close/>
                </a:path>
              </a:pathLst>
            </a:custGeom>
            <a:blipFill>
              <a:blip r:embed="rId2"/>
              <a:stretch>
                <a:fillRect l="0" t="-601" r="0" b="-601"/>
              </a:stretch>
            </a:blipFill>
          </p:spPr>
        </p:sp>
      </p:grpSp>
      <p:grpSp>
        <p:nvGrpSpPr>
          <p:cNvPr name="Group 8" id="8"/>
          <p:cNvGrpSpPr/>
          <p:nvPr/>
        </p:nvGrpSpPr>
        <p:grpSpPr>
          <a:xfrm rot="0">
            <a:off x="1028700" y="6111565"/>
            <a:ext cx="16230600" cy="3146735"/>
            <a:chOff x="0" y="0"/>
            <a:chExt cx="4274726" cy="828770"/>
          </a:xfrm>
        </p:grpSpPr>
        <p:sp>
          <p:nvSpPr>
            <p:cNvPr name="Freeform 9" id="9"/>
            <p:cNvSpPr/>
            <p:nvPr/>
          </p:nvSpPr>
          <p:spPr>
            <a:xfrm flipH="false" flipV="false" rot="0">
              <a:off x="0" y="0"/>
              <a:ext cx="4274726" cy="828770"/>
            </a:xfrm>
            <a:custGeom>
              <a:avLst/>
              <a:gdLst/>
              <a:ahLst/>
              <a:cxnLst/>
              <a:rect r="r" b="b" t="t" l="l"/>
              <a:pathLst>
                <a:path h="828770" w="4274726">
                  <a:moveTo>
                    <a:pt x="38160" y="0"/>
                  </a:moveTo>
                  <a:lnTo>
                    <a:pt x="4236566" y="0"/>
                  </a:lnTo>
                  <a:cubicBezTo>
                    <a:pt x="4257641" y="0"/>
                    <a:pt x="4274726" y="17085"/>
                    <a:pt x="4274726" y="38160"/>
                  </a:cubicBezTo>
                  <a:lnTo>
                    <a:pt x="4274726" y="790610"/>
                  </a:lnTo>
                  <a:cubicBezTo>
                    <a:pt x="4274726" y="811685"/>
                    <a:pt x="4257641" y="828770"/>
                    <a:pt x="4236566" y="828770"/>
                  </a:cubicBezTo>
                  <a:lnTo>
                    <a:pt x="38160" y="828770"/>
                  </a:lnTo>
                  <a:cubicBezTo>
                    <a:pt x="17085" y="828770"/>
                    <a:pt x="0" y="811685"/>
                    <a:pt x="0" y="790610"/>
                  </a:cubicBezTo>
                  <a:lnTo>
                    <a:pt x="0" y="38160"/>
                  </a:lnTo>
                  <a:cubicBezTo>
                    <a:pt x="0" y="17085"/>
                    <a:pt x="17085" y="0"/>
                    <a:pt x="38160"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66675"/>
              <a:ext cx="4274726" cy="89544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4186994"/>
            <a:ext cx="927585" cy="927585"/>
          </a:xfrm>
          <a:custGeom>
            <a:avLst/>
            <a:gdLst/>
            <a:ahLst/>
            <a:cxnLst/>
            <a:rect r="r" b="b" t="t" l="l"/>
            <a:pathLst>
              <a:path h="927585" w="927585">
                <a:moveTo>
                  <a:pt x="0" y="0"/>
                </a:moveTo>
                <a:lnTo>
                  <a:pt x="927585" y="0"/>
                </a:lnTo>
                <a:lnTo>
                  <a:pt x="927585" y="927585"/>
                </a:lnTo>
                <a:lnTo>
                  <a:pt x="0" y="927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6178418" y="2327356"/>
            <a:ext cx="11080882" cy="2222010"/>
          </a:xfrm>
          <a:prstGeom prst="rect">
            <a:avLst/>
          </a:prstGeom>
        </p:spPr>
        <p:txBody>
          <a:bodyPr anchor="t" rtlCol="false" tIns="0" lIns="0" bIns="0" rIns="0">
            <a:spAutoFit/>
          </a:bodyPr>
          <a:lstStyle/>
          <a:p>
            <a:pPr algn="l">
              <a:lnSpc>
                <a:spcPts val="8516"/>
              </a:lnSpc>
            </a:pPr>
            <a:r>
              <a:rPr lang="en-US" sz="8870">
                <a:solidFill>
                  <a:srgbClr val="FFFFFF"/>
                </a:solidFill>
                <a:latin typeface="League Spartan"/>
                <a:ea typeface="League Spartan"/>
                <a:cs typeface="League Spartan"/>
                <a:sym typeface="League Spartan"/>
              </a:rPr>
              <a:t>KUMPUL SAMPAH</a:t>
            </a:r>
          </a:p>
          <a:p>
            <a:pPr algn="l">
              <a:lnSpc>
                <a:spcPts val="8516"/>
              </a:lnSpc>
            </a:pPr>
            <a:r>
              <a:rPr lang="en-US" sz="8870">
                <a:solidFill>
                  <a:srgbClr val="FFFFFF"/>
                </a:solidFill>
                <a:latin typeface="League Spartan"/>
                <a:ea typeface="League Spartan"/>
                <a:cs typeface="League Spartan"/>
                <a:sym typeface="League Spartan"/>
              </a:rPr>
              <a:t>DAPAT CUAN ?</a:t>
            </a:r>
          </a:p>
        </p:txBody>
      </p:sp>
      <p:sp>
        <p:nvSpPr>
          <p:cNvPr name="TextBox 13" id="13"/>
          <p:cNvSpPr txBox="true"/>
          <p:nvPr/>
        </p:nvSpPr>
        <p:spPr>
          <a:xfrm rot="0">
            <a:off x="6178418" y="4689831"/>
            <a:ext cx="7471762" cy="424815"/>
          </a:xfrm>
          <a:prstGeom prst="rect">
            <a:avLst/>
          </a:prstGeom>
        </p:spPr>
        <p:txBody>
          <a:bodyPr anchor="t" rtlCol="false" tIns="0" lIns="0" bIns="0" rIns="0">
            <a:spAutoFit/>
          </a:bodyPr>
          <a:lstStyle/>
          <a:p>
            <a:pPr algn="l">
              <a:lnSpc>
                <a:spcPts val="3359"/>
              </a:lnSpc>
              <a:spcBef>
                <a:spcPct val="0"/>
              </a:spcBef>
            </a:pPr>
            <a:r>
              <a:rPr lang="en-US" sz="2400" spc="-103">
                <a:solidFill>
                  <a:srgbClr val="FFFFFF"/>
                </a:solidFill>
                <a:latin typeface="Poppins"/>
                <a:ea typeface="Poppins"/>
                <a:cs typeface="Poppins"/>
                <a:sym typeface="Poppins"/>
              </a:rPr>
              <a:t>Apakah beneran dapat cuan?</a:t>
            </a:r>
          </a:p>
        </p:txBody>
      </p:sp>
      <p:sp>
        <p:nvSpPr>
          <p:cNvPr name="TextBox 14" id="14"/>
          <p:cNvSpPr txBox="true"/>
          <p:nvPr/>
        </p:nvSpPr>
        <p:spPr>
          <a:xfrm rot="0">
            <a:off x="4749253" y="6571731"/>
            <a:ext cx="8789494" cy="424815"/>
          </a:xfrm>
          <a:prstGeom prst="rect">
            <a:avLst/>
          </a:prstGeom>
        </p:spPr>
        <p:txBody>
          <a:bodyPr anchor="t" rtlCol="false" tIns="0" lIns="0" bIns="0" rIns="0">
            <a:spAutoFit/>
          </a:bodyPr>
          <a:lstStyle/>
          <a:p>
            <a:pPr algn="l">
              <a:lnSpc>
                <a:spcPts val="3359"/>
              </a:lnSpc>
              <a:spcBef>
                <a:spcPct val="0"/>
              </a:spcBef>
            </a:pPr>
            <a:r>
              <a:rPr lang="en-US" b="true" sz="2400" spc="-103">
                <a:solidFill>
                  <a:srgbClr val="FFFFFF"/>
                </a:solidFill>
                <a:latin typeface="Poppins Bold"/>
                <a:ea typeface="Poppins Bold"/>
                <a:cs typeface="Poppins Bold"/>
                <a:sym typeface="Poppins Bold"/>
              </a:rPr>
              <a:t>Bagaimana caranya agar dapat cuan, kasih tau dong ?</a:t>
            </a:r>
          </a:p>
        </p:txBody>
      </p:sp>
      <p:sp>
        <p:nvSpPr>
          <p:cNvPr name="TextBox 15" id="15"/>
          <p:cNvSpPr txBox="true"/>
          <p:nvPr/>
        </p:nvSpPr>
        <p:spPr>
          <a:xfrm rot="0">
            <a:off x="3301965" y="7272771"/>
            <a:ext cx="11684071" cy="1195070"/>
          </a:xfrm>
          <a:prstGeom prst="rect">
            <a:avLst/>
          </a:prstGeom>
        </p:spPr>
        <p:txBody>
          <a:bodyPr anchor="t" rtlCol="false" tIns="0" lIns="0" bIns="0" rIns="0">
            <a:spAutoFit/>
          </a:bodyPr>
          <a:lstStyle/>
          <a:p>
            <a:pPr algn="ctr">
              <a:lnSpc>
                <a:spcPts val="2380"/>
              </a:lnSpc>
              <a:spcBef>
                <a:spcPct val="0"/>
              </a:spcBef>
            </a:pPr>
            <a:r>
              <a:rPr lang="en-US" sz="1700" spc="-73">
                <a:solidFill>
                  <a:srgbClr val="FFFFFF"/>
                </a:solidFill>
                <a:latin typeface="Poppins"/>
                <a:ea typeface="Poppins"/>
                <a:cs typeface="Poppins"/>
                <a:sym typeface="Poppins"/>
              </a:rPr>
              <a:t>Sampah yang telah dikumpulkan, bisa dibawa ke pabrik sampah, pengepul atau pabrik daur ulang, bukan cuman itu saja kalian bisa menciptakan kerajinan juga dengan sampah sehingga ada daya jual produk yang dihasilkan oleh sampah. Jadi sampah yang awalnya tidak berharga, bisa dibuat jadi sesuatu yang berharga dan bernilai hingga mampu mendapatkan cuan.</a:t>
            </a:r>
          </a:p>
        </p:txBody>
      </p:sp>
    </p:spTree>
  </p:cSld>
  <p:clrMapOvr>
    <a:masterClrMapping/>
  </p:clrMapOvr>
  <p:transition spd="slow">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365018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grpSp>
        <p:nvGrpSpPr>
          <p:cNvPr name="Group 3" id="3"/>
          <p:cNvGrpSpPr/>
          <p:nvPr/>
        </p:nvGrpSpPr>
        <p:grpSpPr>
          <a:xfrm rot="0">
            <a:off x="13650180" y="1028700"/>
            <a:ext cx="3609120" cy="769820"/>
            <a:chOff x="0" y="0"/>
            <a:chExt cx="950550" cy="202751"/>
          </a:xfrm>
        </p:grpSpPr>
        <p:sp>
          <p:nvSpPr>
            <p:cNvPr name="Freeform 4" id="4"/>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717195"/>
            <a:ext cx="7554480" cy="3946703"/>
            <a:chOff x="0" y="0"/>
            <a:chExt cx="1989657" cy="1039461"/>
          </a:xfrm>
        </p:grpSpPr>
        <p:sp>
          <p:nvSpPr>
            <p:cNvPr name="Freeform 7" id="7"/>
            <p:cNvSpPr/>
            <p:nvPr/>
          </p:nvSpPr>
          <p:spPr>
            <a:xfrm flipH="false" flipV="false" rot="0">
              <a:off x="0" y="0"/>
              <a:ext cx="1989657" cy="1039461"/>
            </a:xfrm>
            <a:custGeom>
              <a:avLst/>
              <a:gdLst/>
              <a:ahLst/>
              <a:cxnLst/>
              <a:rect r="r" b="b" t="t" l="l"/>
              <a:pathLst>
                <a:path h="1039461" w="1989657">
                  <a:moveTo>
                    <a:pt x="91208" y="0"/>
                  </a:moveTo>
                  <a:lnTo>
                    <a:pt x="1898449" y="0"/>
                  </a:lnTo>
                  <a:cubicBezTo>
                    <a:pt x="1922639" y="0"/>
                    <a:pt x="1945838" y="9609"/>
                    <a:pt x="1962943" y="26714"/>
                  </a:cubicBezTo>
                  <a:cubicBezTo>
                    <a:pt x="1980048" y="43819"/>
                    <a:pt x="1989657" y="67018"/>
                    <a:pt x="1989657" y="91208"/>
                  </a:cubicBezTo>
                  <a:lnTo>
                    <a:pt x="1989657" y="948252"/>
                  </a:lnTo>
                  <a:cubicBezTo>
                    <a:pt x="1989657" y="972442"/>
                    <a:pt x="1980048" y="995642"/>
                    <a:pt x="1962943" y="1012747"/>
                  </a:cubicBezTo>
                  <a:cubicBezTo>
                    <a:pt x="1945838" y="1029851"/>
                    <a:pt x="1922639" y="1039461"/>
                    <a:pt x="1898449" y="1039461"/>
                  </a:cubicBezTo>
                  <a:lnTo>
                    <a:pt x="91208" y="1039461"/>
                  </a:lnTo>
                  <a:cubicBezTo>
                    <a:pt x="67018" y="1039461"/>
                    <a:pt x="43819" y="1029851"/>
                    <a:pt x="26714" y="1012747"/>
                  </a:cubicBezTo>
                  <a:cubicBezTo>
                    <a:pt x="9609" y="995642"/>
                    <a:pt x="0" y="972442"/>
                    <a:pt x="0" y="948252"/>
                  </a:cubicBezTo>
                  <a:lnTo>
                    <a:pt x="0" y="91208"/>
                  </a:lnTo>
                  <a:cubicBezTo>
                    <a:pt x="0" y="67018"/>
                    <a:pt x="9609" y="43819"/>
                    <a:pt x="26714" y="26714"/>
                  </a:cubicBezTo>
                  <a:cubicBezTo>
                    <a:pt x="43819" y="9609"/>
                    <a:pt x="67018" y="0"/>
                    <a:pt x="91208"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66675"/>
              <a:ext cx="1989657" cy="1106136"/>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4697819" y="5669671"/>
            <a:ext cx="756921" cy="756921"/>
          </a:xfrm>
          <a:custGeom>
            <a:avLst/>
            <a:gdLst/>
            <a:ahLst/>
            <a:cxnLst/>
            <a:rect r="r" b="b" t="t" l="l"/>
            <a:pathLst>
              <a:path h="756921" w="756921">
                <a:moveTo>
                  <a:pt x="0" y="0"/>
                </a:moveTo>
                <a:lnTo>
                  <a:pt x="756921" y="0"/>
                </a:lnTo>
                <a:lnTo>
                  <a:pt x="756921" y="756921"/>
                </a:lnTo>
                <a:lnTo>
                  <a:pt x="0" y="756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9144000" y="1798520"/>
            <a:ext cx="4140029" cy="8191759"/>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947" t="0" r="-10947"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4" id="14"/>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0" id="20"/>
          <p:cNvSpPr txBox="true"/>
          <p:nvPr/>
        </p:nvSpPr>
        <p:spPr>
          <a:xfrm rot="0">
            <a:off x="1810597" y="1686623"/>
            <a:ext cx="5990686" cy="2395603"/>
          </a:xfrm>
          <a:prstGeom prst="rect">
            <a:avLst/>
          </a:prstGeom>
        </p:spPr>
        <p:txBody>
          <a:bodyPr anchor="t" rtlCol="false" tIns="0" lIns="0" bIns="0" rIns="0">
            <a:spAutoFit/>
          </a:bodyPr>
          <a:lstStyle/>
          <a:p>
            <a:pPr algn="ctr">
              <a:lnSpc>
                <a:spcPts val="6152"/>
              </a:lnSpc>
            </a:pPr>
            <a:r>
              <a:rPr lang="en-US" sz="6408">
                <a:solidFill>
                  <a:srgbClr val="FFFFFF"/>
                </a:solidFill>
                <a:latin typeface="League Spartan"/>
                <a:ea typeface="League Spartan"/>
                <a:cs typeface="League Spartan"/>
                <a:sym typeface="League Spartan"/>
              </a:rPr>
              <a:t>DESAIN UI UX</a:t>
            </a:r>
          </a:p>
          <a:p>
            <a:pPr algn="ctr">
              <a:lnSpc>
                <a:spcPts val="6152"/>
              </a:lnSpc>
            </a:pPr>
            <a:r>
              <a:rPr lang="en-US" sz="6408">
                <a:solidFill>
                  <a:srgbClr val="FFFFFF"/>
                </a:solidFill>
                <a:latin typeface="League Spartan"/>
                <a:ea typeface="League Spartan"/>
                <a:cs typeface="League Spartan"/>
                <a:sym typeface="League Spartan"/>
              </a:rPr>
              <a:t>TAMPILAN</a:t>
            </a:r>
          </a:p>
          <a:p>
            <a:pPr algn="ctr">
              <a:lnSpc>
                <a:spcPts val="6152"/>
              </a:lnSpc>
            </a:pPr>
            <a:r>
              <a:rPr lang="en-US" sz="6408">
                <a:solidFill>
                  <a:srgbClr val="FFFFFF"/>
                </a:solidFill>
                <a:latin typeface="League Spartan"/>
                <a:ea typeface="League Spartan"/>
                <a:cs typeface="League Spartan"/>
                <a:sym typeface="League Spartan"/>
              </a:rPr>
              <a:t>WEBSITE</a:t>
            </a:r>
          </a:p>
        </p:txBody>
      </p:sp>
      <p:sp>
        <p:nvSpPr>
          <p:cNvPr name="TextBox 21" id="21"/>
          <p:cNvSpPr txBox="true"/>
          <p:nvPr/>
        </p:nvSpPr>
        <p:spPr>
          <a:xfrm rot="0">
            <a:off x="1395644" y="5423926"/>
            <a:ext cx="5020465" cy="424815"/>
          </a:xfrm>
          <a:prstGeom prst="rect">
            <a:avLst/>
          </a:prstGeom>
        </p:spPr>
        <p:txBody>
          <a:bodyPr anchor="t" rtlCol="false" tIns="0" lIns="0" bIns="0" rIns="0">
            <a:spAutoFit/>
          </a:bodyPr>
          <a:lstStyle/>
          <a:p>
            <a:pPr algn="l">
              <a:lnSpc>
                <a:spcPts val="3359"/>
              </a:lnSpc>
              <a:spcBef>
                <a:spcPct val="0"/>
              </a:spcBef>
            </a:pPr>
            <a:r>
              <a:rPr lang="en-US" b="true" sz="2400" spc="-103">
                <a:solidFill>
                  <a:srgbClr val="FFFFFF"/>
                </a:solidFill>
                <a:latin typeface="Poppins Bold"/>
                <a:ea typeface="Poppins Bold"/>
                <a:cs typeface="Poppins Bold"/>
                <a:sym typeface="Poppins Bold"/>
              </a:rPr>
              <a:t>Tampilan pada halaman website </a:t>
            </a:r>
          </a:p>
        </p:txBody>
      </p:sp>
      <p:sp>
        <p:nvSpPr>
          <p:cNvPr name="TextBox 22" id="22"/>
          <p:cNvSpPr txBox="true"/>
          <p:nvPr/>
        </p:nvSpPr>
        <p:spPr>
          <a:xfrm rot="0">
            <a:off x="1395644" y="6291580"/>
            <a:ext cx="7187536" cy="2671445"/>
          </a:xfrm>
          <a:prstGeom prst="rect">
            <a:avLst/>
          </a:prstGeom>
        </p:spPr>
        <p:txBody>
          <a:bodyPr anchor="t" rtlCol="false" tIns="0" lIns="0" bIns="0" rIns="0">
            <a:spAutoFit/>
          </a:bodyPr>
          <a:lstStyle/>
          <a:p>
            <a:pPr algn="l">
              <a:lnSpc>
                <a:spcPts val="2380"/>
              </a:lnSpc>
            </a:pPr>
            <a:r>
              <a:rPr lang="en-US" sz="1700" spc="-73">
                <a:solidFill>
                  <a:srgbClr val="FFFFFF"/>
                </a:solidFill>
                <a:latin typeface="Poppins"/>
                <a:ea typeface="Poppins"/>
                <a:cs typeface="Poppins"/>
                <a:sym typeface="Poppins"/>
              </a:rPr>
              <a:t>Yang pertama adalah halaman awal website yang berjudul www.cuansampah.com sebagai nama halaman website, setelah itu akan ada sebuah gambar dan tulisan seperti berita yang akan ditampilkan di halaman website saya, yang menampilkan pembahasan tentang "ubah sampah jadi cuan", dan tidak lupa saya taruh menu komentar sehingga warga dan saya bisa bertukar pikiran, jika ada sampah yang dibuang sembarangan warga bisa memberitahukan di website ini agar dibersihkan atau ditindaklanjuti mengenai sampah yang ada di daerah tersebut.</a:t>
            </a:r>
          </a:p>
        </p:txBody>
      </p:sp>
    </p:spTree>
  </p:cSld>
  <p:clrMapOvr>
    <a:masterClrMapping/>
  </p:clrMapOvr>
  <p:transition spd="slow">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212D">
                <a:alpha val="100000"/>
              </a:srgbClr>
            </a:gs>
            <a:gs pos="50000">
              <a:srgbClr val="161922">
                <a:alpha val="100000"/>
              </a:srgbClr>
            </a:gs>
            <a:gs pos="100000">
              <a:srgbClr val="000002">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167898"/>
            <a:ext cx="3609120" cy="424815"/>
          </a:xfrm>
          <a:prstGeom prst="rect">
            <a:avLst/>
          </a:prstGeom>
        </p:spPr>
        <p:txBody>
          <a:bodyPr anchor="t" rtlCol="false" tIns="0" lIns="0" bIns="0" rIns="0">
            <a:spAutoFit/>
          </a:bodyPr>
          <a:lstStyle/>
          <a:p>
            <a:pPr algn="ctr">
              <a:lnSpc>
                <a:spcPts val="3359"/>
              </a:lnSpc>
              <a:spcBef>
                <a:spcPct val="0"/>
              </a:spcBef>
            </a:pPr>
            <a:r>
              <a:rPr lang="en-US" sz="2400" spc="-103">
                <a:solidFill>
                  <a:srgbClr val="FFFFFF"/>
                </a:solidFill>
                <a:latin typeface="Poppins"/>
                <a:ea typeface="Poppins"/>
                <a:cs typeface="Poppins"/>
                <a:sym typeface="Poppins"/>
              </a:rPr>
              <a:t>@wilyssssss</a:t>
            </a:r>
          </a:p>
        </p:txBody>
      </p:sp>
      <p:grpSp>
        <p:nvGrpSpPr>
          <p:cNvPr name="Group 3" id="3"/>
          <p:cNvGrpSpPr/>
          <p:nvPr/>
        </p:nvGrpSpPr>
        <p:grpSpPr>
          <a:xfrm rot="0">
            <a:off x="1028700" y="1028700"/>
            <a:ext cx="3609120" cy="769820"/>
            <a:chOff x="0" y="0"/>
            <a:chExt cx="950550" cy="202751"/>
          </a:xfrm>
        </p:grpSpPr>
        <p:sp>
          <p:nvSpPr>
            <p:cNvPr name="Freeform 4" id="4"/>
            <p:cNvSpPr/>
            <p:nvPr/>
          </p:nvSpPr>
          <p:spPr>
            <a:xfrm flipH="false" flipV="false" rot="0">
              <a:off x="0" y="0"/>
              <a:ext cx="950550" cy="202751"/>
            </a:xfrm>
            <a:custGeom>
              <a:avLst/>
              <a:gdLst/>
              <a:ahLst/>
              <a:cxnLst/>
              <a:rect r="r" b="b" t="t" l="l"/>
              <a:pathLst>
                <a:path h="202751" w="950550">
                  <a:moveTo>
                    <a:pt x="42902" y="0"/>
                  </a:moveTo>
                  <a:lnTo>
                    <a:pt x="907648" y="0"/>
                  </a:lnTo>
                  <a:cubicBezTo>
                    <a:pt x="919026" y="0"/>
                    <a:pt x="929939" y="4520"/>
                    <a:pt x="937984" y="12566"/>
                  </a:cubicBezTo>
                  <a:cubicBezTo>
                    <a:pt x="946030" y="20611"/>
                    <a:pt x="950550" y="31524"/>
                    <a:pt x="950550" y="42902"/>
                  </a:cubicBezTo>
                  <a:lnTo>
                    <a:pt x="950550" y="159849"/>
                  </a:lnTo>
                  <a:cubicBezTo>
                    <a:pt x="950550" y="171227"/>
                    <a:pt x="946030" y="182140"/>
                    <a:pt x="937984" y="190185"/>
                  </a:cubicBezTo>
                  <a:cubicBezTo>
                    <a:pt x="929939" y="198231"/>
                    <a:pt x="919026" y="202751"/>
                    <a:pt x="907648" y="202751"/>
                  </a:cubicBezTo>
                  <a:lnTo>
                    <a:pt x="42902" y="202751"/>
                  </a:lnTo>
                  <a:cubicBezTo>
                    <a:pt x="31524" y="202751"/>
                    <a:pt x="20611" y="198231"/>
                    <a:pt x="12566" y="190185"/>
                  </a:cubicBezTo>
                  <a:cubicBezTo>
                    <a:pt x="4520" y="182140"/>
                    <a:pt x="0" y="171227"/>
                    <a:pt x="0" y="159849"/>
                  </a:cubicBezTo>
                  <a:lnTo>
                    <a:pt x="0" y="42902"/>
                  </a:lnTo>
                  <a:cubicBezTo>
                    <a:pt x="0" y="31524"/>
                    <a:pt x="4520" y="20611"/>
                    <a:pt x="12566" y="12566"/>
                  </a:cubicBezTo>
                  <a:cubicBezTo>
                    <a:pt x="20611" y="4520"/>
                    <a:pt x="31524" y="0"/>
                    <a:pt x="42902" y="0"/>
                  </a:cubicBez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66675"/>
              <a:ext cx="950550" cy="269426"/>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5480477"/>
            <a:ext cx="5930027" cy="5670000"/>
            <a:chOff x="0" y="0"/>
            <a:chExt cx="1561818" cy="1493333"/>
          </a:xfrm>
        </p:grpSpPr>
        <p:sp>
          <p:nvSpPr>
            <p:cNvPr name="Freeform 7" id="7"/>
            <p:cNvSpPr/>
            <p:nvPr/>
          </p:nvSpPr>
          <p:spPr>
            <a:xfrm flipH="false" flipV="false" rot="0">
              <a:off x="0" y="0"/>
              <a:ext cx="1561818" cy="1493333"/>
            </a:xfrm>
            <a:custGeom>
              <a:avLst/>
              <a:gdLst/>
              <a:ahLst/>
              <a:cxnLst/>
              <a:rect r="r" b="b" t="t" l="l"/>
              <a:pathLst>
                <a:path h="1493333" w="1561818">
                  <a:moveTo>
                    <a:pt x="116194" y="0"/>
                  </a:moveTo>
                  <a:lnTo>
                    <a:pt x="1445624" y="0"/>
                  </a:lnTo>
                  <a:cubicBezTo>
                    <a:pt x="1509796" y="0"/>
                    <a:pt x="1561818" y="52022"/>
                    <a:pt x="1561818" y="116194"/>
                  </a:cubicBezTo>
                  <a:lnTo>
                    <a:pt x="1561818" y="1377140"/>
                  </a:lnTo>
                  <a:cubicBezTo>
                    <a:pt x="1561818" y="1407956"/>
                    <a:pt x="1549576" y="1437511"/>
                    <a:pt x="1527786" y="1459301"/>
                  </a:cubicBezTo>
                  <a:cubicBezTo>
                    <a:pt x="1505995" y="1481092"/>
                    <a:pt x="1476441" y="1493333"/>
                    <a:pt x="1445624" y="1493333"/>
                  </a:cubicBezTo>
                  <a:lnTo>
                    <a:pt x="116194" y="1493333"/>
                  </a:lnTo>
                  <a:cubicBezTo>
                    <a:pt x="52022" y="1493333"/>
                    <a:pt x="0" y="1441312"/>
                    <a:pt x="0" y="1377140"/>
                  </a:cubicBezTo>
                  <a:lnTo>
                    <a:pt x="0" y="116194"/>
                  </a:lnTo>
                  <a:cubicBezTo>
                    <a:pt x="0" y="85377"/>
                    <a:pt x="12242" y="55823"/>
                    <a:pt x="34032" y="34032"/>
                  </a:cubicBezTo>
                  <a:cubicBezTo>
                    <a:pt x="55823" y="12242"/>
                    <a:pt x="85377" y="0"/>
                    <a:pt x="116194"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66675"/>
              <a:ext cx="1561818" cy="1560008"/>
            </a:xfrm>
            <a:prstGeom prst="rect">
              <a:avLst/>
            </a:prstGeom>
          </p:spPr>
          <p:txBody>
            <a:bodyPr anchor="ctr" rtlCol="false" tIns="50800" lIns="50800" bIns="50800" rIns="50800"/>
            <a:lstStyle/>
            <a:p>
              <a:pPr algn="ctr">
                <a:lnSpc>
                  <a:spcPts val="3359"/>
                </a:lnSpc>
              </a:pPr>
            </a:p>
          </p:txBody>
        </p:sp>
      </p:grpSp>
      <p:grpSp>
        <p:nvGrpSpPr>
          <p:cNvPr name="Group 9" id="9"/>
          <p:cNvGrpSpPr>
            <a:grpSpLocks noChangeAspect="true"/>
          </p:cNvGrpSpPr>
          <p:nvPr/>
        </p:nvGrpSpPr>
        <p:grpSpPr>
          <a:xfrm rot="0">
            <a:off x="11519681" y="1028700"/>
            <a:ext cx="5739619" cy="11356822"/>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2624" t="0" r="-17507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1028700" y="3242377"/>
            <a:ext cx="16230600" cy="1345693"/>
          </a:xfrm>
          <a:prstGeom prst="rect">
            <a:avLst/>
          </a:prstGeom>
        </p:spPr>
        <p:txBody>
          <a:bodyPr anchor="t" rtlCol="false" tIns="0" lIns="0" bIns="0" rIns="0">
            <a:spAutoFit/>
          </a:bodyPr>
          <a:lstStyle/>
          <a:p>
            <a:pPr algn="l">
              <a:lnSpc>
                <a:spcPts val="9984"/>
              </a:lnSpc>
            </a:pPr>
            <a:r>
              <a:rPr lang="en-US" sz="10400">
                <a:solidFill>
                  <a:srgbClr val="FFFFFF"/>
                </a:solidFill>
                <a:latin typeface="League Spartan"/>
                <a:ea typeface="League Spartan"/>
                <a:cs typeface="League Spartan"/>
                <a:sym typeface="League Spartan"/>
              </a:rPr>
              <a:t>TERIMA KASIH</a:t>
            </a:r>
          </a:p>
        </p:txBody>
      </p:sp>
      <p:sp>
        <p:nvSpPr>
          <p:cNvPr name="TextBox 20" id="20"/>
          <p:cNvSpPr txBox="true"/>
          <p:nvPr/>
        </p:nvSpPr>
        <p:spPr>
          <a:xfrm rot="0">
            <a:off x="1882378" y="6185499"/>
            <a:ext cx="5076350" cy="424815"/>
          </a:xfrm>
          <a:prstGeom prst="rect">
            <a:avLst/>
          </a:prstGeom>
        </p:spPr>
        <p:txBody>
          <a:bodyPr anchor="t" rtlCol="false" tIns="0" lIns="0" bIns="0" rIns="0">
            <a:spAutoFit/>
          </a:bodyPr>
          <a:lstStyle/>
          <a:p>
            <a:pPr algn="l">
              <a:lnSpc>
                <a:spcPts val="3359"/>
              </a:lnSpc>
              <a:spcBef>
                <a:spcPct val="0"/>
              </a:spcBef>
            </a:pPr>
            <a:r>
              <a:rPr lang="en-US" sz="2400" spc="-103">
                <a:solidFill>
                  <a:srgbClr val="FFFFFF"/>
                </a:solidFill>
                <a:latin typeface="Poppins"/>
                <a:ea typeface="Poppins"/>
                <a:cs typeface="Poppins"/>
                <a:sym typeface="Poppins"/>
              </a:rPr>
              <a:t>Kontak</a:t>
            </a:r>
          </a:p>
        </p:txBody>
      </p:sp>
      <p:sp>
        <p:nvSpPr>
          <p:cNvPr name="Freeform 21" id="21"/>
          <p:cNvSpPr/>
          <p:nvPr/>
        </p:nvSpPr>
        <p:spPr>
          <a:xfrm flipH="false" flipV="false" rot="0">
            <a:off x="1892187" y="7010298"/>
            <a:ext cx="376800" cy="376800"/>
          </a:xfrm>
          <a:custGeom>
            <a:avLst/>
            <a:gdLst/>
            <a:ahLst/>
            <a:cxnLst/>
            <a:rect r="r" b="b" t="t" l="l"/>
            <a:pathLst>
              <a:path h="376800" w="376800">
                <a:moveTo>
                  <a:pt x="0" y="0"/>
                </a:moveTo>
                <a:lnTo>
                  <a:pt x="376799" y="0"/>
                </a:lnTo>
                <a:lnTo>
                  <a:pt x="376799" y="376800"/>
                </a:lnTo>
                <a:lnTo>
                  <a:pt x="0" y="376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882378" y="7614414"/>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882378" y="8238148"/>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882378" y="8861882"/>
            <a:ext cx="396418" cy="396418"/>
          </a:xfrm>
          <a:custGeom>
            <a:avLst/>
            <a:gdLst/>
            <a:ahLst/>
            <a:cxnLst/>
            <a:rect r="r" b="b" t="t" l="l"/>
            <a:pathLst>
              <a:path h="396418" w="396418">
                <a:moveTo>
                  <a:pt x="0" y="0"/>
                </a:moveTo>
                <a:lnTo>
                  <a:pt x="396417" y="0"/>
                </a:lnTo>
                <a:lnTo>
                  <a:pt x="396417" y="396418"/>
                </a:lnTo>
                <a:lnTo>
                  <a:pt x="0" y="396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0">
            <a:off x="2993764" y="7073221"/>
            <a:ext cx="3964963" cy="25971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Poppins"/>
                <a:ea typeface="Poppins"/>
                <a:cs typeface="Poppins"/>
                <a:sym typeface="Poppins"/>
              </a:rPr>
              <a:t>083132931788</a:t>
            </a:r>
          </a:p>
        </p:txBody>
      </p:sp>
      <p:sp>
        <p:nvSpPr>
          <p:cNvPr name="TextBox 26" id="26"/>
          <p:cNvSpPr txBox="true"/>
          <p:nvPr/>
        </p:nvSpPr>
        <p:spPr>
          <a:xfrm rot="0">
            <a:off x="2993764" y="7687146"/>
            <a:ext cx="3964963" cy="25978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Poppins"/>
                <a:ea typeface="Poppins"/>
                <a:cs typeface="Poppins"/>
                <a:sym typeface="Poppins"/>
              </a:rPr>
              <a:t>www.cuansampah.com</a:t>
            </a:r>
          </a:p>
        </p:txBody>
      </p:sp>
      <p:sp>
        <p:nvSpPr>
          <p:cNvPr name="TextBox 27" id="27"/>
          <p:cNvSpPr txBox="true"/>
          <p:nvPr/>
        </p:nvSpPr>
        <p:spPr>
          <a:xfrm rot="0">
            <a:off x="2993764" y="8310880"/>
            <a:ext cx="3964963" cy="25971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Poppins"/>
                <a:ea typeface="Poppins"/>
                <a:cs typeface="Poppins"/>
                <a:sym typeface="Poppins"/>
              </a:rPr>
              <a:t>williamoktajaya@gmail.com</a:t>
            </a:r>
          </a:p>
        </p:txBody>
      </p:sp>
      <p:sp>
        <p:nvSpPr>
          <p:cNvPr name="TextBox 28" id="28"/>
          <p:cNvSpPr txBox="true"/>
          <p:nvPr/>
        </p:nvSpPr>
        <p:spPr>
          <a:xfrm rot="0">
            <a:off x="2993764" y="8922899"/>
            <a:ext cx="3964963" cy="25971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Poppins"/>
                <a:ea typeface="Poppins"/>
                <a:cs typeface="Poppins"/>
                <a:sym typeface="Poppins"/>
              </a:rPr>
              <a:t>Daerah Wonomulyo</a:t>
            </a:r>
          </a:p>
        </p:txBody>
      </p:sp>
    </p:spTree>
  </p:cSld>
  <p:clrMapOvr>
    <a:masterClrMapping/>
  </p:clrMapOvr>
  <p:transition spd="slow">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DAG3jkMsyG8</dc:identifier>
  <dcterms:modified xsi:type="dcterms:W3CDTF">2011-08-01T06:04:30Z</dcterms:modified>
  <cp:revision>1</cp:revision>
  <dc:title>Website tentang mengumpulkan sampah dapat cuan </dc:title>
</cp:coreProperties>
</file>